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68EA5-ADEA-441C-A1C8-49E310185306}" type="datetimeFigureOut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AC001-1973-4525-B747-5A75D1015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D4C9B-3B8B-4D72-A664-2F8262BA6D87}" type="datetimeFigureOut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A00D6-3CFC-48D5-9550-EC0D8FC70E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37AFB-5A28-4FF8-BAA5-1F753DF8E1D8}" type="datetimeFigureOut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0BC30-B787-475B-BD7A-51F9DC452C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FBDC2-7F44-4DDE-AECA-B764869C4301}" type="datetimeFigureOut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65023-CABC-4AF1-A047-575FDA853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D9CCE-E3E1-419B-80A0-F4FB59E08C6F}" type="datetimeFigureOut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92835-2E05-4294-A11F-2C1A114DF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FAD18-DA1B-4458-BB8F-1AD15684AB49}" type="datetimeFigureOut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D70E7-D89C-4687-AAE0-078019097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6C2C-104F-47F1-8B8E-AF5D230A453E}" type="datetimeFigureOut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4DBAA-CA31-4C56-9E42-7E99FC629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65C59-8DC6-4ABB-9883-FF437A9B0DF0}" type="datetimeFigureOut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F5F8E-0FB7-4304-8F28-F5F08B75F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5DC8D-173A-4197-95D2-51214BE3800F}" type="datetimeFigureOut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307CA-5B1B-4646-B0C0-3FFBE5100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3F138-51AD-4075-B5AE-D6C5DEBEE2C0}" type="datetimeFigureOut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78293-7872-4AE6-B4CB-A74E87A3C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B0E44-22F3-4A8D-890A-D338BA09B670}" type="datetimeFigureOut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D002F-BA05-44E4-AD5B-5F5A326873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B5522A-814C-4A00-BDCA-F73B8C4BDD02}" type="datetimeFigureOut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53E904-4B72-49F7-AEF4-5B368B672B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Attack on Pearl Harbor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Miranda Gallagher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Before the Attack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Japan sent spies to Pearl Harbor to create elaborate models of the base</a:t>
            </a:r>
          </a:p>
          <a:p>
            <a:r>
              <a:rPr lang="en-US" smtClean="0">
                <a:solidFill>
                  <a:schemeClr val="bg2"/>
                </a:solidFill>
              </a:rPr>
              <a:t>One spy was Takeo Yoshikawa</a:t>
            </a:r>
          </a:p>
          <a:p>
            <a:pPr lvl="1"/>
            <a:r>
              <a:rPr lang="en-US" smtClean="0">
                <a:solidFill>
                  <a:schemeClr val="bg2"/>
                </a:solidFill>
              </a:rPr>
              <a:t>He went to Oahu long before the attack</a:t>
            </a:r>
          </a:p>
          <a:p>
            <a:r>
              <a:rPr lang="en-US" smtClean="0">
                <a:solidFill>
                  <a:schemeClr val="bg2"/>
                </a:solidFill>
              </a:rPr>
              <a:t>Japanese Navy set off to Pearl Harbor on November 26</a:t>
            </a:r>
          </a:p>
          <a:p>
            <a:r>
              <a:rPr lang="en-US" smtClean="0">
                <a:solidFill>
                  <a:schemeClr val="bg2"/>
                </a:solidFill>
              </a:rPr>
              <a:t>U.S. first spotted Japanese submarines attempting to get into the harbor</a:t>
            </a:r>
          </a:p>
          <a:p>
            <a:pPr>
              <a:buFont typeface="Arial" charset="0"/>
              <a:buNone/>
            </a:pPr>
            <a:endParaRPr 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The United States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United States decoded Japanese letters</a:t>
            </a:r>
          </a:p>
          <a:p>
            <a:r>
              <a:rPr lang="en-US" smtClean="0">
                <a:solidFill>
                  <a:schemeClr val="bg2"/>
                </a:solidFill>
              </a:rPr>
              <a:t>They intercepted messages before the attack telling them an attack was near</a:t>
            </a:r>
          </a:p>
          <a:p>
            <a:r>
              <a:rPr lang="en-US" smtClean="0">
                <a:solidFill>
                  <a:schemeClr val="bg2"/>
                </a:solidFill>
              </a:rPr>
              <a:t>The Japanese had already begun</a:t>
            </a:r>
          </a:p>
          <a:p>
            <a:pPr>
              <a:buFont typeface="Arial" charset="0"/>
              <a:buNone/>
            </a:pPr>
            <a:r>
              <a:rPr lang="en-US" smtClean="0">
                <a:solidFill>
                  <a:schemeClr val="bg2"/>
                </a:solidFill>
              </a:rPr>
              <a:t>    attacking before the news of an</a:t>
            </a:r>
          </a:p>
          <a:p>
            <a:pPr>
              <a:buFont typeface="Arial" charset="0"/>
              <a:buNone/>
            </a:pPr>
            <a:r>
              <a:rPr lang="en-US" smtClean="0">
                <a:solidFill>
                  <a:schemeClr val="bg2"/>
                </a:solidFill>
              </a:rPr>
              <a:t>    attack got to Oahu</a:t>
            </a:r>
          </a:p>
          <a:p>
            <a:pPr>
              <a:buFont typeface="Arial" charset="0"/>
              <a:buNone/>
            </a:pPr>
            <a:endParaRPr lang="en-US" smtClean="0">
              <a:solidFill>
                <a:schemeClr val="bg2"/>
              </a:solidFill>
            </a:endParaRPr>
          </a:p>
          <a:p>
            <a:endParaRPr lang="en-US" smtClean="0">
              <a:solidFill>
                <a:schemeClr val="bg2"/>
              </a:solidFill>
            </a:endParaRPr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6324600" y="2667000"/>
            <a:ext cx="2362200" cy="2622550"/>
            <a:chOff x="3984" y="1872"/>
            <a:chExt cx="1488" cy="1652"/>
          </a:xfrm>
        </p:grpSpPr>
        <p:pic>
          <p:nvPicPr>
            <p:cNvPr id="14341" name="Picture 5" descr="Pearl%20Harbor%20Ma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84" y="1872"/>
              <a:ext cx="1458" cy="1458"/>
            </a:xfrm>
            <a:prstGeom prst="rect">
              <a:avLst/>
            </a:prstGeom>
            <a:noFill/>
          </p:spPr>
        </p:pic>
        <p:sp>
          <p:nvSpPr>
            <p:cNvPr id="14342" name="Text Box 6"/>
            <p:cNvSpPr txBox="1">
              <a:spLocks noChangeArrowheads="1"/>
            </p:cNvSpPr>
            <p:nvPr/>
          </p:nvSpPr>
          <p:spPr bwMode="auto">
            <a:xfrm>
              <a:off x="3984" y="3312"/>
              <a:ext cx="14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800"/>
                <a:t>http://www.esc16.net/kacvww2lessons/supps/pearl/supplements/Pearl%20Harbor%20Map.jpg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The Attack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December 7, 1941</a:t>
            </a:r>
          </a:p>
          <a:p>
            <a:r>
              <a:rPr lang="en-US" smtClean="0">
                <a:solidFill>
                  <a:schemeClr val="bg2"/>
                </a:solidFill>
              </a:rPr>
              <a:t>First hit- 7:53am Second- 8:55am</a:t>
            </a:r>
          </a:p>
          <a:p>
            <a:r>
              <a:rPr lang="en-US" smtClean="0">
                <a:solidFill>
                  <a:schemeClr val="bg2"/>
                </a:solidFill>
              </a:rPr>
              <a:t>Attack over by 9:55am</a:t>
            </a:r>
          </a:p>
          <a:p>
            <a:endParaRPr lang="en-US" smtClean="0">
              <a:solidFill>
                <a:schemeClr val="bg2"/>
              </a:solidFill>
            </a:endParaRPr>
          </a:p>
          <a:p>
            <a:r>
              <a:rPr lang="en-US" smtClean="0">
                <a:solidFill>
                  <a:schemeClr val="bg2"/>
                </a:solidFill>
              </a:rPr>
              <a:t>2403 dead; 2000 wounded</a:t>
            </a:r>
          </a:p>
          <a:p>
            <a:r>
              <a:rPr lang="en-US" smtClean="0">
                <a:solidFill>
                  <a:schemeClr val="bg2"/>
                </a:solidFill>
              </a:rPr>
              <a:t>188 destroyed American planes</a:t>
            </a:r>
          </a:p>
          <a:p>
            <a:r>
              <a:rPr lang="en-US" smtClean="0">
                <a:solidFill>
                  <a:schemeClr val="bg2"/>
                </a:solidFill>
              </a:rPr>
              <a:t>8 damaged/destroyed battleships</a:t>
            </a:r>
          </a:p>
          <a:p>
            <a:r>
              <a:rPr lang="en-US" smtClean="0">
                <a:solidFill>
                  <a:schemeClr val="bg2"/>
                </a:solidFill>
              </a:rPr>
              <a:t>Japan lost 29 aircraft</a:t>
            </a:r>
          </a:p>
          <a:p>
            <a:endParaRPr lang="en-US" smtClean="0"/>
          </a:p>
        </p:txBody>
      </p: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5867400" y="2743200"/>
            <a:ext cx="2667000" cy="2033588"/>
            <a:chOff x="3792" y="2448"/>
            <a:chExt cx="1493" cy="1180"/>
          </a:xfrm>
        </p:grpSpPr>
        <p:pic>
          <p:nvPicPr>
            <p:cNvPr id="16388" name="Picture 4" descr="Pearlharbor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40" y="2448"/>
              <a:ext cx="1445" cy="1054"/>
            </a:xfrm>
            <a:prstGeom prst="rect">
              <a:avLst/>
            </a:prstGeom>
            <a:noFill/>
          </p:spPr>
        </p:pic>
        <p:sp>
          <p:nvSpPr>
            <p:cNvPr id="16390" name="Text Box 6"/>
            <p:cNvSpPr txBox="1">
              <a:spLocks noChangeArrowheads="1"/>
            </p:cNvSpPr>
            <p:nvPr/>
          </p:nvSpPr>
          <p:spPr bwMode="auto">
            <a:xfrm>
              <a:off x="3792" y="3504"/>
              <a:ext cx="1488" cy="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/>
                <a:t>http://pm3042.k12.sd.us/Event/Pearlharbor.jpg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After the Attack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President Roosevelt called the attack “A day which will live in infamy”</a:t>
            </a:r>
          </a:p>
          <a:p>
            <a:r>
              <a:rPr lang="en-US" smtClean="0">
                <a:solidFill>
                  <a:schemeClr val="bg2"/>
                </a:solidFill>
              </a:rPr>
              <a:t>United States declared war on Japan on December 9, 1941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pic>
        <p:nvPicPr>
          <p:cNvPr id="17413" name="Picture 5" descr="pearl-harbor-memori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505200"/>
            <a:ext cx="3352800" cy="2681288"/>
          </a:xfrm>
          <a:prstGeom prst="rect">
            <a:avLst/>
          </a:prstGeom>
          <a:noFill/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343400" y="6172200"/>
            <a:ext cx="3352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http://www.destination360.com/north-america/us/hawaii/images/oahu/pearl-harbor-memorial.jpg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Bibliography</a:t>
            </a:r>
          </a:p>
        </p:txBody>
      </p:sp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533400" y="1371600"/>
            <a:ext cx="80010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Calibri" pitchFamily="34" charset="0"/>
              </a:rPr>
              <a:t>"Attack at Pearl Harbor, 1941," EyeWitness to History, www.eyewitnesstohistory.com (1997).</a:t>
            </a:r>
          </a:p>
          <a:p>
            <a:endParaRPr lang="en-US" sz="14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400">
                <a:solidFill>
                  <a:schemeClr val="bg2"/>
                </a:solidFill>
                <a:latin typeface="Calibri" pitchFamily="34" charset="0"/>
              </a:rPr>
              <a:t>Doerr, Paul W. "Pearl Harbor." </a:t>
            </a:r>
            <a:r>
              <a:rPr lang="en-US" sz="1400" i="1">
                <a:solidFill>
                  <a:schemeClr val="bg2"/>
                </a:solidFill>
                <a:latin typeface="Calibri" pitchFamily="34" charset="0"/>
              </a:rPr>
              <a:t>World Book Student.</a:t>
            </a:r>
            <a:r>
              <a:rPr lang="en-US" sz="1400">
                <a:solidFill>
                  <a:schemeClr val="bg2"/>
                </a:solidFill>
                <a:latin typeface="Calibri" pitchFamily="34" charset="0"/>
              </a:rPr>
              <a:t> World Book, 2009. Web. 14 Dec. 2009.</a:t>
            </a:r>
          </a:p>
          <a:p>
            <a:endParaRPr lang="en-US" sz="14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400">
                <a:solidFill>
                  <a:schemeClr val="bg2"/>
                </a:solidFill>
                <a:latin typeface="Calibri" pitchFamily="34" charset="0"/>
              </a:rPr>
              <a:t>O'NEAL, MICHAEL J. "Pearl Harbor, Japanese Attack on." </a:t>
            </a:r>
            <a:r>
              <a:rPr lang="en-US" sz="1400" u="sng">
                <a:solidFill>
                  <a:schemeClr val="bg2"/>
                </a:solidFill>
                <a:latin typeface="Calibri" pitchFamily="34" charset="0"/>
              </a:rPr>
              <a:t>Encyclopedia of Espionage, Intelligence and </a:t>
            </a:r>
          </a:p>
          <a:p>
            <a:r>
              <a:rPr lang="en-US" sz="1400">
                <a:solidFill>
                  <a:schemeClr val="bg2"/>
                </a:solidFill>
                <a:latin typeface="Calibri" pitchFamily="34" charset="0"/>
              </a:rPr>
              <a:t>	</a:t>
            </a:r>
            <a:r>
              <a:rPr lang="en-US" sz="1400" u="sng">
                <a:solidFill>
                  <a:schemeClr val="bg2"/>
                </a:solidFill>
                <a:latin typeface="Calibri" pitchFamily="34" charset="0"/>
              </a:rPr>
              <a:t>Security</a:t>
            </a:r>
            <a:r>
              <a:rPr lang="en-US" sz="1400">
                <a:solidFill>
                  <a:schemeClr val="bg2"/>
                </a:solidFill>
                <a:latin typeface="Calibri" pitchFamily="34" charset="0"/>
              </a:rPr>
              <a:t>. Ed. K. Lee Lerner and Brenda Wilmoth Lerner. Vol. 2. Detroit: Gale, 2004. 410-413. 	</a:t>
            </a:r>
            <a:r>
              <a:rPr lang="en-US" sz="1400" u="sng">
                <a:solidFill>
                  <a:schemeClr val="bg2"/>
                </a:solidFill>
                <a:latin typeface="Calibri" pitchFamily="34" charset="0"/>
              </a:rPr>
              <a:t>Gale Virtual Reference Library</a:t>
            </a:r>
            <a:r>
              <a:rPr lang="en-US" sz="1400">
                <a:solidFill>
                  <a:schemeClr val="bg2"/>
                </a:solidFill>
                <a:latin typeface="Calibri" pitchFamily="34" charset="0"/>
              </a:rPr>
              <a:t>. Gale. High School. 14 Dec. 2009 	&lt;http://go.galegroup.com/ps/start.do?p=GVRL&amp;u=s0003&gt;.  </a:t>
            </a:r>
          </a:p>
          <a:p>
            <a:endParaRPr lang="en-US" sz="1400">
              <a:solidFill>
                <a:schemeClr val="bg2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217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Office Theme</vt:lpstr>
      <vt:lpstr>Attack on Pearl Harbor</vt:lpstr>
      <vt:lpstr>Before the Attack</vt:lpstr>
      <vt:lpstr>The United States</vt:lpstr>
      <vt:lpstr>The Attack</vt:lpstr>
      <vt:lpstr>After the Attack</vt:lpstr>
      <vt:lpstr>Bibliography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Attack on Pearl Harbor</dc:title>
  <dc:creator>Owner</dc:creator>
  <cp:lastModifiedBy>10719</cp:lastModifiedBy>
  <cp:revision>25</cp:revision>
  <dcterms:created xsi:type="dcterms:W3CDTF">2009-12-14T20:46:06Z</dcterms:created>
  <dcterms:modified xsi:type="dcterms:W3CDTF">2009-12-15T14:25:22Z</dcterms:modified>
</cp:coreProperties>
</file>